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7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70.jpeg" ContentType="image/jpeg"/>
  <Override PartName="/ppt/media/image57.jpeg" ContentType="image/jpeg"/>
  <Override PartName="/ppt/media/image50.png" ContentType="image/png"/>
  <Override PartName="/ppt/media/image49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image15.png" ContentType="image/png"/>
  <Override PartName="/ppt/media/image23.jpeg" ContentType="image/jpeg"/>
  <Override PartName="/ppt/media/image14.png" ContentType="image/png"/>
  <Override PartName="/ppt/media/image13.png" ContentType="image/png"/>
  <Override PartName="/ppt/media/image12.png" ContentType="image/png"/>
  <Override PartName="/ppt/media/image63.png" ContentType="image/png"/>
  <Override PartName="/ppt/media/image18.jpeg" ContentType="image/jpeg"/>
  <Override PartName="/ppt/media/image28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52.png" ContentType="image/png"/>
  <Override PartName="/ppt/media/image2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jpeg" ContentType="image/jpeg"/>
  <Override PartName="/ppt/media/image56.png" ContentType="image/png"/>
  <Override PartName="/ppt/media/image6.png" ContentType="image/png"/>
  <Override PartName="/ppt/media/image7.png" ContentType="image/png"/>
  <Override PartName="/ppt/media/image58.png" ContentType="image/png"/>
  <Override PartName="/ppt/media/image8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8.jpeg" ContentType="image/jpeg"/>
  <Override PartName="/ppt/media/image30.png" ContentType="image/png"/>
  <Override PartName="/ppt/media/image31.png" ContentType="image/png"/>
  <Override PartName="/ppt/media/image73.png" ContentType="image/png"/>
  <Override PartName="/ppt/media/image32.jpeg" ContentType="image/jpeg"/>
  <Override PartName="/ppt/media/image71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48.png" ContentType="image/png"/>
  <Override PartName="/ppt/media/image37.jpeg" ContentType="image/jpeg"/>
  <Override PartName="/ppt/media/image40.png" ContentType="image/png"/>
  <Override PartName="/ppt/media/image41.png" ContentType="image/png"/>
  <Override PartName="/ppt/media/image42.png" ContentType="image/png"/>
  <Override PartName="/ppt/media/image72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charts/chart7.xml" ContentType="application/vnd.openxmlformats-officedocument.drawingml.chart+xml"/>
  <Override PartName="/ppt/charts/chart6.xml" ContentType="application/vnd.openxmlformats-officedocument.drawingml.chart+xml"/>
  <Override PartName="/ppt/charts/chart5.xml" ContentType="application/vnd.openxmlformats-officedocument.drawingml.char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advertising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13487</c:v>
                </c:pt>
                <c:pt idx="1">
                  <c:v>9617</c:v>
                </c:pt>
                <c:pt idx="2">
                  <c:v>142</c:v>
                </c:pt>
                <c:pt idx="3">
                  <c:v>54</c:v>
                </c:pt>
                <c:pt idx="4">
                  <c:v>231</c:v>
                </c:pt>
                <c:pt idx="5">
                  <c:v>114</c:v>
                </c:pt>
                <c:pt idx="6">
                  <c:v>530</c:v>
                </c:pt>
                <c:pt idx="7">
                  <c:v>436</c:v>
                </c:pt>
                <c:pt idx="8">
                  <c:v>91</c:v>
                </c:pt>
                <c:pt idx="9">
                  <c:v>1635</c:v>
                </c:pt>
                <c:pt idx="10">
                  <c:v>576</c:v>
                </c:pt>
                <c:pt idx="11">
                  <c:v>149</c:v>
                </c:pt>
                <c:pt idx="12">
                  <c:v>16</c:v>
                </c:pt>
                <c:pt idx="13">
                  <c:v>769</c:v>
                </c:pt>
                <c:pt idx="14">
                  <c:v>14</c:v>
                </c:pt>
                <c:pt idx="15">
                  <c:v>191</c:v>
                </c:pt>
                <c:pt idx="16">
                  <c:v>0</c:v>
                </c:pt>
                <c:pt idx="17">
                  <c:v>3212</c:v>
                </c:pt>
                <c:pt idx="18">
                  <c:v>532</c:v>
                </c:pt>
                <c:pt idx="19">
                  <c:v>15</c:v>
                </c:pt>
                <c:pt idx="20">
                  <c:v>73</c:v>
                </c:pt>
                <c:pt idx="21">
                  <c:v>123</c:v>
                </c:pt>
                <c:pt idx="22">
                  <c:v>30</c:v>
                </c:pt>
                <c:pt idx="23">
                  <c:v>5</c:v>
                </c:pt>
                <c:pt idx="24">
                  <c:v>1483</c:v>
                </c:pt>
                <c:pt idx="25">
                  <c:v>0</c:v>
                </c:pt>
                <c:pt idx="26">
                  <c:v>128</c:v>
                </c:pt>
                <c:pt idx="27">
                  <c:v>31</c:v>
                </c:pt>
              </c:numCache>
            </c:numRef>
          </c:val>
        </c:ser>
        <c:gapWidth val="100"/>
        <c:overlap val="0"/>
        <c:axId val="21111879"/>
        <c:axId val="31610979"/>
      </c:barChart>
      <c:catAx>
        <c:axId val="21111879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31610979"/>
        <c:crosses val="autoZero"/>
        <c:auto val="1"/>
        <c:lblAlgn val="ctr"/>
        <c:lblOffset val="100"/>
      </c:catAx>
      <c:valAx>
        <c:axId val="31610979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21111879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billboard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6547</c:v>
                </c:pt>
                <c:pt idx="1">
                  <c:v>1986</c:v>
                </c:pt>
                <c:pt idx="2">
                  <c:v>49</c:v>
                </c:pt>
                <c:pt idx="3">
                  <c:v>26</c:v>
                </c:pt>
                <c:pt idx="4">
                  <c:v>114</c:v>
                </c:pt>
                <c:pt idx="5">
                  <c:v>15</c:v>
                </c:pt>
                <c:pt idx="6">
                  <c:v>393</c:v>
                </c:pt>
                <c:pt idx="7">
                  <c:v>262</c:v>
                </c:pt>
                <c:pt idx="8">
                  <c:v>63</c:v>
                </c:pt>
                <c:pt idx="9">
                  <c:v>917</c:v>
                </c:pt>
                <c:pt idx="10">
                  <c:v>99</c:v>
                </c:pt>
                <c:pt idx="11">
                  <c:v>117</c:v>
                </c:pt>
                <c:pt idx="12">
                  <c:v>15</c:v>
                </c:pt>
                <c:pt idx="13">
                  <c:v>754</c:v>
                </c:pt>
                <c:pt idx="14">
                  <c:v>14</c:v>
                </c:pt>
                <c:pt idx="15">
                  <c:v>191</c:v>
                </c:pt>
                <c:pt idx="16">
                  <c:v>0</c:v>
                </c:pt>
                <c:pt idx="17">
                  <c:v>2812</c:v>
                </c:pt>
                <c:pt idx="18">
                  <c:v>455</c:v>
                </c:pt>
                <c:pt idx="19">
                  <c:v>15</c:v>
                </c:pt>
                <c:pt idx="20">
                  <c:v>69</c:v>
                </c:pt>
                <c:pt idx="21">
                  <c:v>64</c:v>
                </c:pt>
                <c:pt idx="22">
                  <c:v>22</c:v>
                </c:pt>
                <c:pt idx="23">
                  <c:v>5</c:v>
                </c:pt>
                <c:pt idx="24">
                  <c:v>1296</c:v>
                </c:pt>
                <c:pt idx="25">
                  <c:v>0</c:v>
                </c:pt>
                <c:pt idx="26">
                  <c:v>114</c:v>
                </c:pt>
                <c:pt idx="27">
                  <c:v>20</c:v>
                </c:pt>
              </c:numCache>
            </c:numRef>
          </c:val>
        </c:ser>
        <c:gapWidth val="100"/>
        <c:overlap val="0"/>
        <c:axId val="78193693"/>
        <c:axId val="75536313"/>
      </c:barChart>
      <c:catAx>
        <c:axId val="78193693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75536313"/>
        <c:crosses val="autoZero"/>
        <c:auto val="1"/>
        <c:lblAlgn val="ctr"/>
        <c:lblOffset val="100"/>
      </c:catAx>
      <c:valAx>
        <c:axId val="75536313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78193693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176</c:v>
                </c:pt>
                <c:pt idx="1">
                  <c:v>6248</c:v>
                </c:pt>
                <c:pt idx="2">
                  <c:v>55</c:v>
                </c:pt>
                <c:pt idx="3">
                  <c:v>10</c:v>
                </c:pt>
                <c:pt idx="4">
                  <c:v>50</c:v>
                </c:pt>
                <c:pt idx="5">
                  <c:v>62</c:v>
                </c:pt>
                <c:pt idx="6">
                  <c:v>33</c:v>
                </c:pt>
                <c:pt idx="7">
                  <c:v>67</c:v>
                </c:pt>
                <c:pt idx="8">
                  <c:v>3</c:v>
                </c:pt>
                <c:pt idx="9">
                  <c:v>646</c:v>
                </c:pt>
                <c:pt idx="10">
                  <c:v>337</c:v>
                </c:pt>
                <c:pt idx="11">
                  <c:v>26</c:v>
                </c:pt>
                <c:pt idx="12">
                  <c:v>0</c:v>
                </c:pt>
                <c:pt idx="13">
                  <c:v>15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17</c:v>
                </c:pt>
                <c:pt idx="18">
                  <c:v>6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86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</c:numCache>
            </c:numRef>
          </c:val>
        </c:ser>
        <c:gapWidth val="100"/>
        <c:overlap val="0"/>
        <c:axId val="16472533"/>
        <c:axId val="63358874"/>
      </c:barChart>
      <c:catAx>
        <c:axId val="16472533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63358874"/>
        <c:crosses val="autoZero"/>
        <c:auto val="1"/>
        <c:lblAlgn val="ctr"/>
        <c:lblOffset val="100"/>
      </c:catAx>
      <c:valAx>
        <c:axId val="63358874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16472533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poster_box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2796</c:v>
                </c:pt>
                <c:pt idx="1">
                  <c:v>373</c:v>
                </c:pt>
                <c:pt idx="2">
                  <c:v>25</c:v>
                </c:pt>
                <c:pt idx="3">
                  <c:v>0</c:v>
                </c:pt>
                <c:pt idx="4">
                  <c:v>9</c:v>
                </c:pt>
                <c:pt idx="5">
                  <c:v>0</c:v>
                </c:pt>
                <c:pt idx="6">
                  <c:v>8</c:v>
                </c:pt>
                <c:pt idx="7">
                  <c:v>94</c:v>
                </c:pt>
                <c:pt idx="8">
                  <c:v>9</c:v>
                </c:pt>
                <c:pt idx="9">
                  <c:v>18</c:v>
                </c:pt>
                <c:pt idx="10">
                  <c:v>4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28</c:v>
                </c:pt>
                <c:pt idx="22">
                  <c:v>1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</c:numCache>
            </c:numRef>
          </c:val>
        </c:ser>
        <c:gapWidth val="100"/>
        <c:overlap val="0"/>
        <c:axId val="49720603"/>
        <c:axId val="48245837"/>
      </c:barChart>
      <c:catAx>
        <c:axId val="49720603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48245837"/>
        <c:crosses val="autoZero"/>
        <c:auto val="1"/>
        <c:lblAlgn val="ctr"/>
        <c:lblOffset val="100"/>
      </c:catAx>
      <c:valAx>
        <c:axId val="48245837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49720603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sign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265</c:v>
                </c:pt>
                <c:pt idx="1">
                  <c:v>143</c:v>
                </c:pt>
                <c:pt idx="2">
                  <c:v>1</c:v>
                </c:pt>
                <c:pt idx="3">
                  <c:v>1</c:v>
                </c:pt>
                <c:pt idx="4">
                  <c:v>12</c:v>
                </c:pt>
                <c:pt idx="5">
                  <c:v>1</c:v>
                </c:pt>
                <c:pt idx="6">
                  <c:v>12</c:v>
                </c:pt>
                <c:pt idx="7">
                  <c:v>1</c:v>
                </c:pt>
                <c:pt idx="8">
                  <c:v>3</c:v>
                </c:pt>
                <c:pt idx="9">
                  <c:v>3</c:v>
                </c:pt>
                <c:pt idx="10">
                  <c:v>28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298</c:v>
                </c:pt>
                <c:pt idx="18">
                  <c:v>47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14</c:v>
                </c:pt>
                <c:pt idx="27">
                  <c:v>0</c:v>
                </c:pt>
              </c:numCache>
            </c:numRef>
          </c:val>
        </c:ser>
        <c:gapWidth val="100"/>
        <c:overlap val="0"/>
        <c:axId val="59003649"/>
        <c:axId val="98285961"/>
      </c:barChart>
      <c:catAx>
        <c:axId val="59003649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98285961"/>
        <c:crosses val="autoZero"/>
        <c:auto val="1"/>
        <c:lblAlgn val="ctr"/>
        <c:lblOffset val="100"/>
      </c:catAx>
      <c:valAx>
        <c:axId val="98285961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59003649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totem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114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22</c:v>
                </c:pt>
                <c:pt idx="10">
                  <c:v>4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74</c:v>
                </c:pt>
                <c:pt idx="18">
                  <c:v>6</c:v>
                </c:pt>
                <c:pt idx="19">
                  <c:v>0</c:v>
                </c:pt>
                <c:pt idx="20">
                  <c:v>2</c:v>
                </c:pt>
                <c:pt idx="21">
                  <c:v>6</c:v>
                </c:pt>
                <c:pt idx="22">
                  <c:v>7</c:v>
                </c:pt>
                <c:pt idx="23">
                  <c:v>0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</c:numCache>
            </c:numRef>
          </c:val>
        </c:ser>
        <c:gapWidth val="100"/>
        <c:overlap val="0"/>
        <c:axId val="78439817"/>
        <c:axId val="65106941"/>
      </c:barChart>
      <c:catAx>
        <c:axId val="78439817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65106941"/>
        <c:crosses val="autoZero"/>
        <c:auto val="1"/>
        <c:lblAlgn val="ctr"/>
        <c:lblOffset val="100"/>
      </c:catAx>
      <c:valAx>
        <c:axId val="65106941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78439817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board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1650</c:v>
                </c:pt>
                <c:pt idx="1">
                  <c:v>23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9</c:v>
                </c:pt>
                <c:pt idx="6">
                  <c:v>11</c:v>
                </c:pt>
                <c:pt idx="7">
                  <c:v>1</c:v>
                </c:pt>
                <c:pt idx="8">
                  <c:v>0</c:v>
                </c:pt>
                <c:pt idx="9">
                  <c:v>11</c:v>
                </c:pt>
                <c:pt idx="10">
                  <c:v>16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25</c:v>
                </c:pt>
                <c:pt idx="22">
                  <c:v>0</c:v>
                </c:pt>
                <c:pt idx="23">
                  <c:v>0</c:v>
                </c:pt>
                <c:pt idx="24">
                  <c:v>57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</c:numCache>
            </c:numRef>
          </c:val>
        </c:ser>
        <c:gapWidth val="100"/>
        <c:overlap val="0"/>
        <c:axId val="11891076"/>
        <c:axId val="16437133"/>
      </c:barChart>
      <c:catAx>
        <c:axId val="118910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16437133"/>
        <c:crosses val="autoZero"/>
        <c:auto val="1"/>
        <c:lblAlgn val="ctr"/>
        <c:lblOffset val="100"/>
      </c:catAx>
      <c:valAx>
        <c:axId val="16437133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11891076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9332F7A-7A34-4CA8-9560-007C424C87CD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755280" y="5078520"/>
            <a:ext cx="6048360" cy="4811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AAD344D4-508C-4A04-85E3-7B0E52502429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hyperlink" Target="https://www.mapcontrib.xyz/t/cdd84c-Advertising_Devices" TargetMode="External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chart" Target="../charts/chart5.xml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chart" Target="../charts/chart6.xml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chart" Target="../charts/chart7.xml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://projets.pavie.info/openadvertmap/#15/45.1803/5.7326" TargetMode="External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://umap.openstreetmap.fr/en/map/panneaux-scelles-au-sol-boulazac_147909#15/45.1819/0.7760" TargetMode="External"/><Relationship Id="rId2" Type="http://schemas.openxmlformats.org/officeDocument/2006/relationships/hyperlink" Target="http://umap.openstreetmap.fr/fr/map/dispositifs-publicitaires-grenoble_110558#14/45.1778/5.7200" TargetMode="External"/><Relationship Id="rId3" Type="http://schemas.openxmlformats.org/officeDocument/2006/relationships/hyperlink" Target="https://umap.openstreetmap.fr/fr/map/inventaire-des-j_194621#6/46.619/6.218" TargetMode="External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mailto:desgranges.paul@neuf.fr" TargetMode="External"/><Relationship Id="rId2" Type="http://schemas.openxmlformats.org/officeDocument/2006/relationships/hyperlink" Target="http://pdfext.github.io/OSM/SOTM_MILANO/index.html" TargetMode="External"/><Relationship Id="rId3" Type="http://schemas.openxmlformats.org/officeDocument/2006/relationships/image" Target="../media/image77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5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644760"/>
            <a:ext cx="9071640" cy="187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mapping : using OpenStreepMap for the protection of landscape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744000" y="3168000"/>
            <a:ext cx="2664000" cy="258948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432000" y="6653160"/>
            <a:ext cx="9071640" cy="56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Paul Desgranges </a:t>
            </a: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SOTM Milano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4989600" y="126720"/>
            <a:ext cx="3794400" cy="426528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1037520" y="54720"/>
            <a:ext cx="3858480" cy="43372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1037520" y="4461840"/>
            <a:ext cx="3737160" cy="273816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4"/>
          <a:stretch/>
        </p:blipFill>
        <p:spPr>
          <a:xfrm>
            <a:off x="4989600" y="4396320"/>
            <a:ext cx="4267440" cy="2731680"/>
          </a:xfrm>
          <a:prstGeom prst="rect">
            <a:avLst/>
          </a:prstGeom>
          <a:ln>
            <a:noFill/>
          </a:ln>
        </p:spPr>
      </p:pic>
      <p:sp>
        <p:nvSpPr>
          <p:cNvPr id="105" name="TextShape 2"/>
          <p:cNvSpPr txBox="1"/>
          <p:nvPr/>
        </p:nvSpPr>
        <p:spPr>
          <a:xfrm>
            <a:off x="3600000" y="2557080"/>
            <a:ext cx="3168000" cy="2734920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Grenoble didn’t renew adv. contract in 2014, 326 adv devices banned from public space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 anchor="ctr"/>
          <a:p>
            <a:pPr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devices into OSM : what for ?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4900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1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 into OSM DB what can be seen on landscape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 inventory (how many, density) 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towns with same characteristics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Follow changes in time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2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verify legality of installation, automatic detection of infractions ?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3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measure advertising pressure 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3680" indent="-2124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a city, along an itinerary, …</a:t>
            </a:r>
            <a:r>
              <a:rPr b="0" lang="en-US" sz="2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tag into OSM ?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man_made=advertising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(first level tag, not mandatory)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Tag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: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aspect (form factor)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visibility, number of sides, lit, luminous, animated, support, overall size, height. 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legal aspect : operator, private/public property, type of message, display size, legal type according to local legislation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(nuisance or impact)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aspect of device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&lt;value&gt; is first level tag (if man_made=advertising is not). To give the external aspect of the device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advertising=billboard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advertising=poster_box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advertising=totem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advertising=column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advertising=board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advertising=tarp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advertising=sign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advertising=flag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advertising=sculpture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visibility</a:t>
            </a:r>
            <a:r>
              <a:rPr b="0" lang="en-US" sz="4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house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for pedestrians, visible up to 10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street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for vehicles driving slowly, visible between 10 and 50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area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visible from far, or for vehicles driving fast, visible from more than 50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sides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number of sides of the devices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sides=1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wall devices, tarps, most of the boards in town, default value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sides=2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totems, most of grounded devices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sides=3  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rarely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sides=4  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rarely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8420040" y="3024360"/>
            <a:ext cx="1363680" cy="38336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lighting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yes/no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Proposal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lit=projection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spots or neon ramps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lit=transmission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poster_box lit from inside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lit=neon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lit=numeric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types of digital display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lit=screen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types of screen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4826160" y="1855080"/>
            <a:ext cx="2301840" cy="10969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2"/>
          <a:stretch/>
        </p:blipFill>
        <p:spPr>
          <a:xfrm>
            <a:off x="7376400" y="1584000"/>
            <a:ext cx="2487600" cy="11890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7461360" y="2835360"/>
            <a:ext cx="1133280" cy="190656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8778960" y="2921040"/>
            <a:ext cx="914400" cy="22906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7253640" y="4902120"/>
            <a:ext cx="1314360" cy="15778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Animation type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54900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animated=yes/no  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animated=trivision_blades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small triangles rotating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animated=winding_posters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several posters, often 3, winding one after the other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animated=rotating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advertising columns rotating on itself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animated=screen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 screen is an animation type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animated=digital_prices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for petrol stations for example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animated=digital_messages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for electronic display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animated=wind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some easels on ground are rotating with wind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4900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what supports the device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support=wall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support=poles/pole/ground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devices grounded (either poles, or a large unique pole ‘trunk’ [“advertising tree”]) or directly put on the ground, in Franc poles for telecom/electricy/light/traffic sign are not allowed to support advertising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support=mast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device supported by a mast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support=fence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blind fence only can support advertising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support=post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many advertising boards are supported by a post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support=easel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not mandatory if advertising=easel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support=scaffold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mostly for advertising=tarp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support=ceiling ou roof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supported on roof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support=street_furniture; street_furniture:transit_shelter ; street_furniture:newspaper_kiosk ;street_furniture:flower_kiosk ;  street_furniture:information ; street_furniture:map ; street_furniture:bench ; street_furniture:trash ; street_furniture:recycling ; street_furniture:clock ; street_furniture:toilets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kinds of urban furnitures being able to support advertising. In France only 5 of them are allowed : transit_shelter, newspaper_kiosk, information, …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49000" y="120240"/>
            <a:ext cx="9070920" cy="70164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Overall size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98640" y="864000"/>
            <a:ext cx="5805360" cy="576108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external size of the device (without the support), it is not the display size, but the size of display size AND the frame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Difficult to measure precisly, but they are standard formats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 x height in meter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size=1.5x1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size=1.3x2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(1.2x1.7 =&gt; 2m²)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size=3.5x2.7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(3.2x2.5 =&gt; 8m²)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size=4.2x3.2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(4x3 =&gt; 12 m²)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ts val="1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better than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because there is as well 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and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the overall height of device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6492960" y="714240"/>
            <a:ext cx="1279440" cy="304164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7932600" y="731880"/>
            <a:ext cx="1471680" cy="302724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3"/>
          <a:stretch/>
        </p:blipFill>
        <p:spPr>
          <a:xfrm>
            <a:off x="6181560" y="3932280"/>
            <a:ext cx="1847880" cy="295272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4"/>
          <a:stretch/>
        </p:blipFill>
        <p:spPr>
          <a:xfrm>
            <a:off x="8137440" y="3932280"/>
            <a:ext cx="1704960" cy="29336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advertising devices 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bother to do this ? Is it useful ? Is it necessary ?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map 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 : preset JOSM, OSM Contributor, MapContrib.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Status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Rendering : icones, openadvertmap, umap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type and per country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 :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height of the highest point of device from the lowest point, average height has no meaning here, this is not the height of the display surface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meter :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height=2.4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poster_box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height=6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grounded billboard (max height in France)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height=7.5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wall billboard (max heigth in France)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5121360" y="2560680"/>
            <a:ext cx="4022640" cy="223200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qualify the one performing display, advertising company, or town, or shop, of brand , …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operator=JCDecaux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operator=Ville de Grenoble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operator=SMTC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(Syndicat Mixte des Transports en Commun)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identifier of advertising device, supposed to be unique by an advertising company, supposed to be visible in France on all devices (“buteau”)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ref=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1840" indent="-320760">
              <a:lnSpc>
                <a:spcPct val="93000"/>
              </a:lnSpc>
            </a:pPr>
            <a:r>
              <a:rPr b="0" lang="en-US" sz="28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if the advertising device is on private land or public land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land_property=public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land_property=private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 of message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type of advertising message. Only if permament characteristics.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message=commercial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vast majority, default value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message=opinions/non_profit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we have mandatory boards for free speech and non profit organization in all towns in  France, reserved space for freedom of expression.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message=information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municipalities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message=showbiz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adv columns in town can only displya advertising for showbiz (theater, music, movie, concerts, ...)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message=map 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geographic information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message=political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electoral boards, with “permanent=no” as only during election campains in France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message=safety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safety warnings, flood,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message=legal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legal information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Etc.   Other values are possible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there are two sides it is possible to have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message:front=commercial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message:reverse=information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example for urban furniture ad hoc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 device type in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the legal type of device in France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urbain:panneau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urbain:colonne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urbain:mât porte-affiches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urbain:abri transport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urbain:kiosque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legal_type:FR=enseigne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legal_type:FR=enseigne:temporaire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legal_type:FR=préenseigne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legal_type:FR=opinions/associations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legal_type:FR=JEI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Supposed status of device against  law in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legal status of device, as far as french legislation is concerned.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legal_status:FR=ok  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seems to respect french legislations.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legal_status:FR=to verify:comments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supposition is made that device does not respect legislation, to be verify by an expert, comments.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legal_status:FR=ko:comments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device does not respect legislation, add comments to explain.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know if this device is usable by anybody or it is private and reserved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502920" y="1920960"/>
            <a:ext cx="9070920" cy="36576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if it is possible to stick one’s own posters, enable to differentiate commercial boards from boards offered to free opinions and non profit organisations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access=open or yes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access=private or no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of display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the not the overall size of the device, but the size offered to the display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Difficul to measure precisely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surface in meter²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display_surface=1.5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1,5 m² =&gt; “préenseignes”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display_surface=2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2 m²  =&gt; poster_box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display_surface=8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8 m²   =&gt; a lot of grounded billboards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display_surface=12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12 m²   =&gt; a lot of grounded billboards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to measure impact of device of advertising pressure of the device</a:t>
            </a:r>
            <a:r>
              <a:rPr b="0" lang="en-US" sz="4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tells how the device is set as compared with the flow of people or vehicles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orientation=front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orientation=medium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orientation=parallel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orientation=reverse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orientation=multi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rcRect l="0" t="0" r="0" b="6628"/>
          <a:stretch/>
        </p:blipFill>
        <p:spPr>
          <a:xfrm rot="7200">
            <a:off x="3948120" y="144720"/>
            <a:ext cx="2455560" cy="403056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44000" y="4274640"/>
            <a:ext cx="6264000" cy="263736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3"/>
          <a:srcRect l="0" t="0" r="0" b="24998"/>
          <a:stretch/>
        </p:blipFill>
        <p:spPr>
          <a:xfrm>
            <a:off x="6840000" y="174960"/>
            <a:ext cx="2880000" cy="274572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4"/>
          <a:srcRect l="0" t="0" r="6007" b="0"/>
          <a:stretch/>
        </p:blipFill>
        <p:spPr>
          <a:xfrm>
            <a:off x="6552000" y="3072240"/>
            <a:ext cx="3383640" cy="383976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5"/>
          <a:srcRect l="0" t="0" r="-13871" b="34346"/>
          <a:stretch/>
        </p:blipFill>
        <p:spPr>
          <a:xfrm>
            <a:off x="144000" y="144000"/>
            <a:ext cx="4032000" cy="399816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to measure impact of device of advertising pressure of the device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Proposal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on which side of the road is located the device as compared of the side when the people or vehicles pass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side=same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side=opposite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45000"/>
              <a:buFont typeface="Symbol" charset="2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side=middle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4000" y="1769040"/>
            <a:ext cx="4392000" cy="507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device can be installed on an existing object and to not mix advertising attributes and object attributes, “advertising:” scope can be added.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5400000" y="1909080"/>
            <a:ext cx="4104000" cy="4930920"/>
          </a:xfrm>
          <a:prstGeom prst="rect">
            <a:avLst/>
          </a:prstGeom>
          <a:ln>
            <a:noFill/>
          </a:ln>
        </p:spPr>
      </p:pic>
      <p:sp>
        <p:nvSpPr>
          <p:cNvPr id="159" name="TextShape 2"/>
          <p:cNvSpPr txBox="1"/>
          <p:nvPr/>
        </p:nvSpPr>
        <p:spPr>
          <a:xfrm>
            <a:off x="549360" y="12060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Scope “advertising:” 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presets 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main cases, to facilitate collection of information into JOSM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 advertising style 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have a rendering into JOSM while we are editing advertising devices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OSM contributor 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Androïd application with 3 profiles dedicated to 3 types of devices (being built)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Contrib 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theme to help advertising mapping contribution (being built)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32360" y="30888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-4680" y="1196640"/>
            <a:ext cx="10079640" cy="567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1907280" y="1008000"/>
            <a:ext cx="6415920" cy="5832000"/>
          </a:xfrm>
          <a:prstGeom prst="rect">
            <a:avLst/>
          </a:prstGeom>
          <a:ln>
            <a:noFill/>
          </a:ln>
        </p:spPr>
      </p:pic>
      <p:sp>
        <p:nvSpPr>
          <p:cNvPr id="165" name="TextShape 1"/>
          <p:cNvSpPr txBox="1"/>
          <p:nvPr/>
        </p:nvSpPr>
        <p:spPr>
          <a:xfrm>
            <a:off x="432720" y="30924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 </a:t>
            </a: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out of 10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432000" y="30852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style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3888000" y="1008000"/>
            <a:ext cx="1781640" cy="252000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2"/>
          <a:stretch/>
        </p:blipFill>
        <p:spPr>
          <a:xfrm>
            <a:off x="432000" y="1296000"/>
            <a:ext cx="1296000" cy="183276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3"/>
          <a:stretch/>
        </p:blipFill>
        <p:spPr>
          <a:xfrm>
            <a:off x="2088000" y="1276200"/>
            <a:ext cx="1337400" cy="189180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4"/>
          <a:stretch/>
        </p:blipFill>
        <p:spPr>
          <a:xfrm>
            <a:off x="5870880" y="936000"/>
            <a:ext cx="1833120" cy="259200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5"/>
          <a:stretch/>
        </p:blipFill>
        <p:spPr>
          <a:xfrm>
            <a:off x="5575680" y="4536000"/>
            <a:ext cx="1768320" cy="249984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6"/>
          <a:stretch/>
        </p:blipFill>
        <p:spPr>
          <a:xfrm>
            <a:off x="3759120" y="3744000"/>
            <a:ext cx="2072880" cy="293184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7"/>
          <a:stretch/>
        </p:blipFill>
        <p:spPr>
          <a:xfrm>
            <a:off x="5728680" y="2684160"/>
            <a:ext cx="1615320" cy="228384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8"/>
          <a:stretch/>
        </p:blipFill>
        <p:spPr>
          <a:xfrm>
            <a:off x="7200000" y="3744000"/>
            <a:ext cx="2088000" cy="295200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9"/>
          <a:stretch/>
        </p:blipFill>
        <p:spPr>
          <a:xfrm>
            <a:off x="7632000" y="1100160"/>
            <a:ext cx="1971720" cy="27878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10"/>
          <a:stretch/>
        </p:blipFill>
        <p:spPr>
          <a:xfrm>
            <a:off x="2376000" y="4104000"/>
            <a:ext cx="1819080" cy="257184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11"/>
          <a:stretch/>
        </p:blipFill>
        <p:spPr>
          <a:xfrm>
            <a:off x="216000" y="4052160"/>
            <a:ext cx="2073600" cy="293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1296000" y="144000"/>
            <a:ext cx="7200000" cy="1590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Androïd App : OSM contributor profiles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(being built)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16000" y="3672000"/>
            <a:ext cx="3096000" cy="309600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206880" y="3744000"/>
            <a:ext cx="3057120" cy="305712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6230880" y="3744000"/>
            <a:ext cx="3057120" cy="3057120"/>
          </a:xfrm>
          <a:prstGeom prst="rect">
            <a:avLst/>
          </a:prstGeom>
          <a:ln>
            <a:noFill/>
          </a:ln>
        </p:spPr>
      </p:pic>
      <p:sp>
        <p:nvSpPr>
          <p:cNvPr id="182" name="TextShape 2"/>
          <p:cNvSpPr txBox="1"/>
          <p:nvPr/>
        </p:nvSpPr>
        <p:spPr>
          <a:xfrm>
            <a:off x="288000" y="1872000"/>
            <a:ext cx="2952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Political 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384000" y="2097360"/>
            <a:ext cx="2952000" cy="10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Indication 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TextShape 4"/>
          <p:cNvSpPr txBox="1"/>
          <p:nvPr/>
        </p:nvSpPr>
        <p:spPr>
          <a:xfrm>
            <a:off x="6480000" y="2097360"/>
            <a:ext cx="2952000" cy="10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Billboards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95760"/>
            <a:ext cx="9071640" cy="90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Contrib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(being built)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https://www.mapcontrib.xyz/t/cdd84c-Advertising_Devices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792000" y="1154160"/>
            <a:ext cx="8280000" cy="576324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1881360" y="1296000"/>
            <a:ext cx="5822640" cy="538236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Italia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rcRect l="0" t="0" r="3712" b="0"/>
          <a:stretch/>
        </p:blipFill>
        <p:spPr>
          <a:xfrm>
            <a:off x="1881360" y="1296000"/>
            <a:ext cx="5606280" cy="53823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rcRect l="0" t="0" r="0" b="3182"/>
          <a:stretch/>
        </p:blipFill>
        <p:spPr>
          <a:xfrm>
            <a:off x="2249280" y="2736000"/>
            <a:ext cx="1549440" cy="410364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rcRect l="0" t="13865" r="0" b="32195"/>
          <a:stretch/>
        </p:blipFill>
        <p:spPr>
          <a:xfrm>
            <a:off x="3528000" y="288360"/>
            <a:ext cx="2675520" cy="230364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360000" y="288000"/>
            <a:ext cx="2458440" cy="230400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4"/>
          <a:stretch/>
        </p:blipFill>
        <p:spPr>
          <a:xfrm>
            <a:off x="118440" y="2736000"/>
            <a:ext cx="1982160" cy="407808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5"/>
          <a:srcRect l="0" t="0" r="0" b="10441"/>
          <a:stretch/>
        </p:blipFill>
        <p:spPr>
          <a:xfrm rot="21579000">
            <a:off x="3970800" y="3209040"/>
            <a:ext cx="3024000" cy="363024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6"/>
          <a:srcRect l="0" t="0" r="12087" b="0"/>
          <a:stretch/>
        </p:blipFill>
        <p:spPr>
          <a:xfrm rot="5425800">
            <a:off x="6711480" y="3727080"/>
            <a:ext cx="3594240" cy="263052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7"/>
          <a:stretch/>
        </p:blipFill>
        <p:spPr>
          <a:xfrm>
            <a:off x="6588720" y="288000"/>
            <a:ext cx="3203280" cy="280800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Germany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rcRect l="0" t="0" r="4766" b="0"/>
          <a:stretch/>
        </p:blipFill>
        <p:spPr>
          <a:xfrm>
            <a:off x="1656000" y="1152000"/>
            <a:ext cx="6603840" cy="620640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‘advertising=*’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94" name=""/>
          <p:cNvGraphicFramePr/>
          <p:nvPr/>
        </p:nvGraphicFramePr>
        <p:xfrm>
          <a:off x="1029960" y="997920"/>
          <a:ext cx="8010720" cy="5410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"/>
          <p:cNvGraphicFramePr/>
          <p:nvPr/>
        </p:nvGraphicFramePr>
        <p:xfrm>
          <a:off x="797760" y="1243800"/>
          <a:ext cx="798624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6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‘advertising=billboard’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‘advertising=column’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98" name=""/>
          <p:cNvGraphicFramePr/>
          <p:nvPr/>
        </p:nvGraphicFramePr>
        <p:xfrm>
          <a:off x="1008000" y="1728000"/>
          <a:ext cx="7973640" cy="47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‘advertising=poster_box’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0" name=""/>
          <p:cNvGraphicFramePr/>
          <p:nvPr/>
        </p:nvGraphicFramePr>
        <p:xfrm>
          <a:off x="864000" y="1440000"/>
          <a:ext cx="7986960" cy="51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‘advertising=sign’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2" name=""/>
          <p:cNvGraphicFramePr/>
          <p:nvPr/>
        </p:nvGraphicFramePr>
        <p:xfrm>
          <a:off x="864000" y="1680120"/>
          <a:ext cx="7985880" cy="494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‘advertising=totem’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4" name=""/>
          <p:cNvGraphicFramePr/>
          <p:nvPr/>
        </p:nvGraphicFramePr>
        <p:xfrm>
          <a:off x="665280" y="1800000"/>
          <a:ext cx="7974720" cy="51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‘advertising=board’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"/>
          <p:cNvGraphicFramePr/>
          <p:nvPr/>
        </p:nvGraphicFramePr>
        <p:xfrm>
          <a:off x="978480" y="1549800"/>
          <a:ext cx="7949520" cy="47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OpenAdvertMap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http://projets.pavie.info/openadvertmap/#15/45.1803/5.7326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umap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advertising devices in Boulazac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http://umap.openstreetmap.fr/en/map/panneaux-scelles-au-sol-boulazac_147909#15/45.1819/0.7760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advertising devices in Grenoble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http://umap.openstreetmap.fr/fr/map/dispositifs-publicitaires-grenoble_110558#14/45.1778/5.7200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grounded signs of JDLD in France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https://umap.openstreetmap.fr/fr/map/inventaire-des-j_194621#6/46.619/6.218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rcRect l="0" t="0" r="0" b="4001"/>
          <a:stretch/>
        </p:blipFill>
        <p:spPr>
          <a:xfrm>
            <a:off x="3168000" y="357840"/>
            <a:ext cx="2520000" cy="518580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 rot="5413200">
            <a:off x="-978480" y="1641240"/>
            <a:ext cx="5173920" cy="262116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 rot="5389800">
            <a:off x="7322760" y="1038600"/>
            <a:ext cx="3090960" cy="173844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4"/>
          <a:srcRect l="0" t="7728" r="0" b="19278"/>
          <a:stretch/>
        </p:blipFill>
        <p:spPr>
          <a:xfrm>
            <a:off x="8013960" y="3600000"/>
            <a:ext cx="1728000" cy="345960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5"/>
          <a:stretch/>
        </p:blipFill>
        <p:spPr>
          <a:xfrm rot="5365200">
            <a:off x="4353120" y="2019240"/>
            <a:ext cx="5180040" cy="1880280"/>
          </a:xfrm>
          <a:prstGeom prst="rect">
            <a:avLst/>
          </a:prstGeom>
          <a:ln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02920" y="301320"/>
            <a:ext cx="9070920" cy="79524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Merci ! Thanks ! Grazie !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02920" y="1768320"/>
            <a:ext cx="9070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21240" bIns="0"/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Presentation © Paul Desgranges 2018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</a:t>
            </a:r>
            <a:r>
              <a:rPr b="0" lang="en-US" sz="2400" spc="-1" strike="noStrike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desgranges.paul@neuf.fr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http://pdfext.github.io/OSM/SOTM_MILANO/index.html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Licence : Creative Commons By – SA 3.0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(By) Attribution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(SA) Share Alike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http://creativecommons.org/licenses/by-sa/3.0/fr/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3"/>
          <a:stretch/>
        </p:blipFill>
        <p:spPr>
          <a:xfrm>
            <a:off x="182520" y="5538240"/>
            <a:ext cx="9753480" cy="10857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5019120" y="515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16000" y="515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867120" y="2531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4"/>
          <a:stretch/>
        </p:blipFill>
        <p:spPr>
          <a:xfrm>
            <a:off x="3867120" y="4636080"/>
            <a:ext cx="4556880" cy="19598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5"/>
          <a:stretch/>
        </p:blipFill>
        <p:spPr>
          <a:xfrm>
            <a:off x="1969560" y="2520000"/>
            <a:ext cx="1789200" cy="41760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6"/>
          <a:stretch/>
        </p:blipFill>
        <p:spPr>
          <a:xfrm>
            <a:off x="288000" y="504000"/>
            <a:ext cx="1584360" cy="624132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7"/>
          <a:stretch/>
        </p:blipFill>
        <p:spPr>
          <a:xfrm>
            <a:off x="8496000" y="2664000"/>
            <a:ext cx="1417320" cy="393660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8"/>
          <a:stretch/>
        </p:blipFill>
        <p:spPr>
          <a:xfrm>
            <a:off x="6840000" y="2520000"/>
            <a:ext cx="1437120" cy="194400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9"/>
          <a:srcRect l="0" t="0" r="47180" b="0"/>
          <a:stretch/>
        </p:blipFill>
        <p:spPr>
          <a:xfrm rot="21576000">
            <a:off x="8380080" y="493200"/>
            <a:ext cx="1490400" cy="19494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5472000" y="144000"/>
            <a:ext cx="2531520" cy="6768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144000" y="2304000"/>
            <a:ext cx="1800000" cy="45712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2664000" y="144000"/>
            <a:ext cx="2722320" cy="201132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tretch/>
        </p:blipFill>
        <p:spPr>
          <a:xfrm>
            <a:off x="144000" y="144000"/>
            <a:ext cx="2450880" cy="201600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5"/>
          <a:stretch/>
        </p:blipFill>
        <p:spPr>
          <a:xfrm>
            <a:off x="8184960" y="3378600"/>
            <a:ext cx="1644480" cy="353340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6"/>
          <a:stretch/>
        </p:blipFill>
        <p:spPr>
          <a:xfrm rot="5439000">
            <a:off x="1379160" y="2984400"/>
            <a:ext cx="4585680" cy="326016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7"/>
          <a:stretch/>
        </p:blipFill>
        <p:spPr>
          <a:xfrm rot="5403600">
            <a:off x="7404480" y="817200"/>
            <a:ext cx="3202560" cy="185688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32360" y="226440"/>
            <a:ext cx="9071640" cy="793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Legislation on advertising in public space in France is the result of 100 years of discussion on :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312000" y="1296000"/>
            <a:ext cx="2808000" cy="1800000"/>
          </a:xfrm>
          <a:prstGeom prst="flowChartTerminator">
            <a:avLst/>
          </a:prstGeom>
          <a:solidFill>
            <a:srgbClr val="c5000b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Freedom of expression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720000" y="1296000"/>
            <a:ext cx="2808000" cy="1800000"/>
          </a:xfrm>
          <a:prstGeom prst="flowChartTerminator">
            <a:avLst/>
          </a:prstGeom>
          <a:solidFill>
            <a:srgbClr val="5e2750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Heritage,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remarkable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sites,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landscapes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648000" y="4752000"/>
            <a:ext cx="2808000" cy="1800000"/>
          </a:xfrm>
          <a:prstGeom prst="flowChartTerminator">
            <a:avLst/>
          </a:prstGeom>
          <a:solidFill>
            <a:srgbClr val="00cc33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 of the living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240000" y="4752000"/>
            <a:ext cx="2808000" cy="1800000"/>
          </a:xfrm>
          <a:prstGeom prst="flowChartTerminator">
            <a:avLst/>
          </a:prstGeom>
          <a:solidFill>
            <a:srgbClr val="aecf00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ecology,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preservation of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resources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2016000" y="2732400"/>
            <a:ext cx="2808000" cy="2304000"/>
          </a:xfrm>
          <a:prstGeom prst="flowChartTerminator">
            <a:avLst/>
          </a:prstGeom>
          <a:solidFill>
            <a:srgbClr val="0084d1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Shape 7"/>
          <p:cNvSpPr txBox="1"/>
          <p:nvPr/>
        </p:nvSpPr>
        <p:spPr>
          <a:xfrm>
            <a:off x="2664000" y="3168000"/>
            <a:ext cx="1512000" cy="110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byssinica SIL"/>
                <a:ea typeface="Courier New"/>
              </a:rPr>
              <a:t>Economy, handicraft, trade, industry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5832000" y="3744000"/>
            <a:ext cx="1008000" cy="432000"/>
          </a:xfrm>
          <a:custGeom>
            <a:avLst/>
            <a:gdLst/>
            <a:ahLst/>
            <a:rect l="0" t="0" r="r" b="b"/>
            <a:pathLst>
              <a:path w="2802" h="1202">
                <a:moveTo>
                  <a:pt x="0" y="300"/>
                </a:moveTo>
                <a:lnTo>
                  <a:pt x="2100" y="300"/>
                </a:lnTo>
                <a:lnTo>
                  <a:pt x="2100" y="0"/>
                </a:lnTo>
                <a:lnTo>
                  <a:pt x="2801" y="600"/>
                </a:lnTo>
                <a:lnTo>
                  <a:pt x="2100" y="1201"/>
                </a:lnTo>
                <a:lnTo>
                  <a:pt x="2100" y="900"/>
                </a:lnTo>
                <a:lnTo>
                  <a:pt x="0" y="900"/>
                </a:lnTo>
                <a:lnTo>
                  <a:pt x="350" y="600"/>
                </a:lnTo>
                <a:lnTo>
                  <a:pt x="0" y="300"/>
                </a:lnTo>
              </a:path>
            </a:pathLst>
          </a:custGeom>
          <a:solidFill>
            <a:srgbClr val="83caff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Shape 9"/>
          <p:cNvSpPr txBox="1"/>
          <p:nvPr/>
        </p:nvSpPr>
        <p:spPr>
          <a:xfrm>
            <a:off x="7128000" y="3085920"/>
            <a:ext cx="230400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12/07/2010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law ENE (Engagement National pour l’Environnement)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30/01/2012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decree RNP (Réglement National de Publicité)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Complexity !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rcRect l="226" t="0" r="29035" b="21732"/>
          <a:stretch/>
        </p:blipFill>
        <p:spPr>
          <a:xfrm>
            <a:off x="3848400" y="2862720"/>
            <a:ext cx="6271200" cy="39052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3895200" y="97560"/>
            <a:ext cx="6224400" cy="350244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0" y="97560"/>
            <a:ext cx="4008240" cy="37191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0" y="3426120"/>
            <a:ext cx="4080240" cy="334188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600000" y="3240000"/>
            <a:ext cx="3168000" cy="1368000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« No ad !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Trees instead !! »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2017-05-25T11:59:43Z</dcterms:created>
  <dc:creator/>
  <dc:description/>
  <dc:language>en-GB</dc:language>
  <cp:lastModifiedBy/>
  <dcterms:modified xsi:type="dcterms:W3CDTF">2018-07-27T09:18:02Z</dcterms:modified>
  <cp:revision>70</cp:revision>
  <dc:subject/>
  <dc:title/>
</cp:coreProperties>
</file>